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67" r:id="rId3"/>
    <p:sldId id="269" r:id="rId4"/>
    <p:sldId id="261" r:id="rId5"/>
    <p:sldId id="266" r:id="rId6"/>
    <p:sldId id="262" r:id="rId7"/>
    <p:sldId id="263" r:id="rId8"/>
    <p:sldId id="264" r:id="rId9"/>
    <p:sldId id="265" r:id="rId10"/>
    <p:sldId id="27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32E7C-BAF1-43B6-977D-4F9ECE942FC5}" v="1" dt="2025-09-26T17:19:36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676"/>
  </p:normalViewPr>
  <p:slideViewPr>
    <p:cSldViewPr snapToGrid="0">
      <p:cViewPr varScale="1">
        <p:scale>
          <a:sx n="152" d="100"/>
          <a:sy n="152" d="100"/>
        </p:scale>
        <p:origin x="65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Burcham" userId="95976f40-b913-48cc-95e3-e4a3618b0c58" providerId="ADAL" clId="{697EB374-AB90-47F6-B52D-A1A0AAC9A6B8}"/>
    <pc:docChg chg="custSel addSld delSld modSld">
      <pc:chgData name="Mark Burcham" userId="95976f40-b913-48cc-95e3-e4a3618b0c58" providerId="ADAL" clId="{697EB374-AB90-47F6-B52D-A1A0AAC9A6B8}" dt="2025-09-26T17:21:15.763" v="102" actId="20577"/>
      <pc:docMkLst>
        <pc:docMk/>
      </pc:docMkLst>
      <pc:sldChg chg="modSp mod">
        <pc:chgData name="Mark Burcham" userId="95976f40-b913-48cc-95e3-e4a3618b0c58" providerId="ADAL" clId="{697EB374-AB90-47F6-B52D-A1A0AAC9A6B8}" dt="2025-09-26T17:21:15.763" v="102" actId="20577"/>
        <pc:sldMkLst>
          <pc:docMk/>
          <pc:sldMk cId="2521388101" sldId="261"/>
        </pc:sldMkLst>
        <pc:spChg chg="mod">
          <ac:chgData name="Mark Burcham" userId="95976f40-b913-48cc-95e3-e4a3618b0c58" providerId="ADAL" clId="{697EB374-AB90-47F6-B52D-A1A0AAC9A6B8}" dt="2025-09-26T17:21:15.763" v="102" actId="20577"/>
          <ac:spMkLst>
            <pc:docMk/>
            <pc:sldMk cId="2521388101" sldId="261"/>
            <ac:spMk id="2" creationId="{237755EE-7E52-FEA9-482B-E9CFBA7F1590}"/>
          </ac:spMkLst>
        </pc:spChg>
      </pc:sldChg>
      <pc:sldChg chg="del">
        <pc:chgData name="Mark Burcham" userId="95976f40-b913-48cc-95e3-e4a3618b0c58" providerId="ADAL" clId="{697EB374-AB90-47F6-B52D-A1A0AAC9A6B8}" dt="2025-09-26T17:19:25.084" v="0" actId="2696"/>
        <pc:sldMkLst>
          <pc:docMk/>
          <pc:sldMk cId="611525261" sldId="267"/>
        </pc:sldMkLst>
      </pc:sldChg>
      <pc:sldChg chg="modSp add mod">
        <pc:chgData name="Mark Burcham" userId="95976f40-b913-48cc-95e3-e4a3618b0c58" providerId="ADAL" clId="{697EB374-AB90-47F6-B52D-A1A0AAC9A6B8}" dt="2025-09-26T17:20:26.222" v="101" actId="20577"/>
        <pc:sldMkLst>
          <pc:docMk/>
          <pc:sldMk cId="2511482770" sldId="267"/>
        </pc:sldMkLst>
        <pc:spChg chg="mod">
          <ac:chgData name="Mark Burcham" userId="95976f40-b913-48cc-95e3-e4a3618b0c58" providerId="ADAL" clId="{697EB374-AB90-47F6-B52D-A1A0AAC9A6B8}" dt="2025-09-26T17:20:26.222" v="101" actId="20577"/>
          <ac:spMkLst>
            <pc:docMk/>
            <pc:sldMk cId="2511482770" sldId="267"/>
            <ac:spMk id="2" creationId="{49E92A9B-138C-1888-8045-EB7A2D1D396B}"/>
          </ac:spMkLst>
        </pc:spChg>
      </pc:sldChg>
      <pc:sldChg chg="add">
        <pc:chgData name="Mark Burcham" userId="95976f40-b913-48cc-95e3-e4a3618b0c58" providerId="ADAL" clId="{697EB374-AB90-47F6-B52D-A1A0AAC9A6B8}" dt="2025-09-26T17:19:36.422" v="1"/>
        <pc:sldMkLst>
          <pc:docMk/>
          <pc:sldMk cId="2346360178" sldId="269"/>
        </pc:sldMkLst>
      </pc:sldChg>
      <pc:sldChg chg="del">
        <pc:chgData name="Mark Burcham" userId="95976f40-b913-48cc-95e3-e4a3618b0c58" providerId="ADAL" clId="{697EB374-AB90-47F6-B52D-A1A0AAC9A6B8}" dt="2025-09-26T17:19:25.084" v="0" actId="2696"/>
        <pc:sldMkLst>
          <pc:docMk/>
          <pc:sldMk cId="2796650026" sldId="269"/>
        </pc:sldMkLst>
      </pc:sldChg>
    </pc:docChg>
  </pc:docChgLst>
  <pc:docChgLst>
    <pc:chgData name="Richard Winger" userId="9edda469-eaec-4563-88d1-322824bc66b7" providerId="ADAL" clId="{7795B561-5FD2-4493-AFF4-584AB2161EEB}"/>
    <pc:docChg chg="modSld sldOrd">
      <pc:chgData name="Richard Winger" userId="9edda469-eaec-4563-88d1-322824bc66b7" providerId="ADAL" clId="{7795B561-5FD2-4493-AFF4-584AB2161EEB}" dt="2025-08-08T16:34:55.457" v="1"/>
      <pc:docMkLst>
        <pc:docMk/>
      </pc:docMkLst>
      <pc:sldChg chg="ord">
        <pc:chgData name="Richard Winger" userId="9edda469-eaec-4563-88d1-322824bc66b7" providerId="ADAL" clId="{7795B561-5FD2-4493-AFF4-584AB2161EEB}" dt="2025-08-08T16:34:55.457" v="1"/>
        <pc:sldMkLst>
          <pc:docMk/>
          <pc:sldMk cId="2693524699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1E913-756F-4801-AB67-FD964EAC15C3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AE1B2-159F-4797-8590-6E17BAE6B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4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A3AE-5580-9F2D-9BA7-84827F19F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1999" cy="4908331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767E6-0073-A087-9917-C6A9E3135F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3975" y="5000464"/>
            <a:ext cx="1576552" cy="1779977"/>
          </a:xfrm>
          <a:prstGeom prst="rect">
            <a:avLst/>
          </a:prstGeom>
        </p:spPr>
      </p:pic>
      <p:pic>
        <p:nvPicPr>
          <p:cNvPr id="9" name="Picture 8" descr="A blue and white logo&#10;&#10;AI-generated content may be incorrect.">
            <a:extLst>
              <a:ext uri="{FF2B5EF4-FFF2-40B4-BE49-F238E27FC236}">
                <a16:creationId xmlns:a16="http://schemas.microsoft.com/office/drawing/2014/main" id="{6075563E-FD54-BF84-CC68-E0006F9D2F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13" y="5008514"/>
            <a:ext cx="2781213" cy="17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0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74CC-9BA8-50C1-0A8E-CBDFD5CC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15C5D-32B2-10AE-F9D8-46EA04275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1E8EC-720C-F9B7-4451-E11303C5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78F-CB3D-46AE-BF64-861ED7AD9F3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6CF9E-9204-2355-A2C7-666A84E3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0A90F-9501-A380-B380-F005509D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35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A627B-3E1C-214B-5721-90E5390CF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DB574-A925-2AB5-E5E6-8433D4CD9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B6A59-4EEF-11C3-82E1-A6E5EC965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78F-CB3D-46AE-BF64-861ED7AD9F3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8043A-1CD4-0964-0EC3-10AC06F1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331EC-B2F0-72E2-1A01-7A198B32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8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627976-2FEE-F3B9-3B27-110365A33F48}"/>
              </a:ext>
            </a:extLst>
          </p:cNvPr>
          <p:cNvSpPr/>
          <p:nvPr userDrawn="1"/>
        </p:nvSpPr>
        <p:spPr>
          <a:xfrm>
            <a:off x="0" y="0"/>
            <a:ext cx="3205655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1691-0AC3-D1B0-918D-F89F5F90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6372" y="851338"/>
            <a:ext cx="7929016" cy="52972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B708C-2453-75B6-C979-D7A1B2B9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blue and white logo&#10;&#10;AI-generated content may be incorrect.">
            <a:extLst>
              <a:ext uri="{FF2B5EF4-FFF2-40B4-BE49-F238E27FC236}">
                <a16:creationId xmlns:a16="http://schemas.microsoft.com/office/drawing/2014/main" id="{8DFC212B-4D91-0FB4-2731-11412A110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1" y="5293397"/>
            <a:ext cx="1289331" cy="7659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6F9254-63D0-1653-6E9C-CE3D0FF824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5773" y="5293396"/>
            <a:ext cx="787400" cy="7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5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8039-FB22-0610-791C-33FB8DE892FF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03424-59A3-C595-664A-42D391DC7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F900F-2048-120B-78AC-2D9376E18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D6E2BD2F-BAD9-024D-CCC4-B22AE3639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01710"/>
            <a:ext cx="1289331" cy="82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967FB-73F0-15E4-87D6-F0FD13923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2842" y="5801710"/>
            <a:ext cx="787400" cy="8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BED1-39C1-1078-7326-6EAA87DA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3456D-A34B-97E6-6FF7-5083943D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856CB-D8B5-2521-B5C9-16E87F996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3976" y="4758935"/>
            <a:ext cx="1576552" cy="1779977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1593DF64-6CF7-DFF8-EF46-7167DF675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13" y="4758935"/>
            <a:ext cx="2781213" cy="17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4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CC19-872B-2989-26EA-CBDD8478E7C1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3115-A749-F28B-F13F-3C807911A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6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8007C-F67F-1E56-4AF2-6E308FB63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6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9E160-542C-69D2-67A3-3442AE67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636903C3-E056-AD6E-9CF1-AFB44FED77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2666"/>
            <a:ext cx="1289331" cy="834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5C563-2F34-D31E-085C-AFE5CA4E15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2842" y="5792666"/>
            <a:ext cx="787400" cy="8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1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28AC-8C40-7314-DC2A-9FF48E71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EF339-4FE0-6498-A46E-3A91852AE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F77E8-3465-E2AE-9957-E9D8D2CC2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508B01-3127-967E-BC8A-F0BCFF94F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5FD1-6020-EEA5-8E62-F3C97B674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736D8D-A947-D857-5BC6-3B7DF106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78F-CB3D-46AE-BF64-861ED7AD9F3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3C9FB-8DB2-3753-415F-4D4EB2C3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48C19-3F4E-6F70-26A4-EDFF6CEA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8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B03D-9DC1-F8F0-BC41-6FD314AE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7B099-74FE-8CB7-18F3-B11A5859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78F-CB3D-46AE-BF64-861ED7AD9F3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5BFE3-15FF-3831-F1DE-49E44786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3FA1B-49EB-81D8-80B0-520A8E75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22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ED1524-C710-C3C6-48BA-E5A86F0CB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78F-CB3D-46AE-BF64-861ED7AD9F3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6F5BC7-A0C1-072F-CC7B-D74346C9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B6B9D-7F45-DF17-2932-AB67C554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8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B888-9AD6-D72A-16AD-FBAFD70D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A551-245E-E92A-82F2-FBD7D823C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575BA-349C-2785-D695-5D3A56B19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8D1C3-D19C-3D20-C1A6-7EE1B642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78F-CB3D-46AE-BF64-861ED7AD9F3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8C7BD-A37C-F1E5-84DD-61D50D1F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F4EC8-F9E9-6C73-667A-7E3D911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938B2-9DD4-5FD4-788D-EADD69F9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2C3C4-EF42-BE37-418B-DF18FF0AE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36965-FED7-FE81-8406-FC284337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2D678F-CB3D-46AE-BF64-861ED7AD9F3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F8F4A-C751-9E11-923F-E3B1D3B6B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1FA82-6252-6ED5-2A11-6EA6F17C0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156B17-0CC3-4F19-A0C6-5B7EDE01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4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76D09-603F-C6EE-72D4-14C9FDBF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69213E-E1CD-8AF2-D41B-2C72B6BF8944}"/>
              </a:ext>
            </a:extLst>
          </p:cNvPr>
          <p:cNvSpPr/>
          <p:nvPr/>
        </p:nvSpPr>
        <p:spPr>
          <a:xfrm>
            <a:off x="0" y="0"/>
            <a:ext cx="12192000" cy="483235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07546-798C-6AC3-4A6C-88821E791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Liquid Applied Roof Coatings</a:t>
            </a:r>
          </a:p>
        </p:txBody>
      </p:sp>
    </p:spTree>
    <p:extLst>
      <p:ext uri="{BB962C8B-B14F-4D97-AF65-F5344CB8AC3E}">
        <p14:creationId xmlns:p14="http://schemas.microsoft.com/office/powerpoint/2010/main" val="214909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40395A-E8A2-1785-C15A-1BEDA9B9B876}"/>
              </a:ext>
            </a:extLst>
          </p:cNvPr>
          <p:cNvSpPr txBox="1"/>
          <p:nvPr/>
        </p:nvSpPr>
        <p:spPr>
          <a:xfrm>
            <a:off x="444783" y="2603713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MOISUTRE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6A48D-1442-A922-C26B-79DF58482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3FD1F-60B9-1F0F-19E4-FD4C5EE1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967" y="1187042"/>
            <a:ext cx="3889678" cy="4731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F13A2-9CE1-B666-1484-C7A334C1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77" y="1216403"/>
            <a:ext cx="3609397" cy="47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3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888BEF-1BCA-5AD6-296C-BD1ED163A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6372" y="700336"/>
            <a:ext cx="7929016" cy="5297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Gill Sans Nova" panose="020B0602020104020203" pitchFamily="34" charset="0"/>
              </a:rPr>
              <a:t>Withstand PERMANENT ponding water</a:t>
            </a:r>
          </a:p>
          <a:p>
            <a:pPr marL="0" indent="0">
              <a:buNone/>
            </a:pPr>
            <a:endParaRPr lang="en-US" sz="26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Gill Sans Nova" panose="020B0602020104020203" pitchFamily="34" charset="0"/>
              </a:rPr>
              <a:t>UV Stable</a:t>
            </a:r>
          </a:p>
          <a:p>
            <a:pPr marL="0" indent="0">
              <a:buNone/>
            </a:pPr>
            <a:endParaRPr lang="en-US" sz="26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Gill Sans Nova" panose="020B0602020104020203" pitchFamily="34" charset="0"/>
              </a:rPr>
              <a:t>White roof = reflective = energy savings</a:t>
            </a:r>
          </a:p>
          <a:p>
            <a:pPr marL="0" indent="0">
              <a:buNone/>
            </a:pPr>
            <a:endParaRPr lang="en-US" sz="26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Gill Sans Nova" panose="020B0602020104020203" pitchFamily="34" charset="0"/>
              </a:rPr>
              <a:t>Creates seamless, monolithic roof system</a:t>
            </a:r>
          </a:p>
          <a:p>
            <a:pPr marL="0" indent="0">
              <a:buNone/>
            </a:pPr>
            <a:endParaRPr lang="en-US" sz="26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Gill Sans Nova" panose="020B0602020104020203" pitchFamily="34" charset="0"/>
              </a:rPr>
              <a:t>Excellent hail performance</a:t>
            </a:r>
          </a:p>
          <a:p>
            <a:pPr marL="0" indent="0">
              <a:buNone/>
            </a:pPr>
            <a:endParaRPr lang="en-US" sz="26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Gill Sans Nova" panose="020B0602020104020203" pitchFamily="34" charset="0"/>
              </a:rPr>
              <a:t>Retains mil thickness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617E4-BF2C-9B09-0481-489B96AF9F31}"/>
              </a:ext>
            </a:extLst>
          </p:cNvPr>
          <p:cNvSpPr txBox="1"/>
          <p:nvPr/>
        </p:nvSpPr>
        <p:spPr>
          <a:xfrm>
            <a:off x="900238" y="2558535"/>
            <a:ext cx="6100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Aptos" panose="020B0004020202020204" pitchFamily="34" charset="0"/>
              </a:rPr>
              <a:t>SILICONE</a:t>
            </a:r>
            <a:endParaRPr lang="en-US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83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E92A9B-138C-1888-8045-EB7A2D1D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6372" y="721309"/>
            <a:ext cx="7929016" cy="5297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Gill Sans Nova" panose="020B0602020104020203" pitchFamily="34" charset="0"/>
              </a:rPr>
              <a:t>In business for 15 years</a:t>
            </a:r>
          </a:p>
          <a:p>
            <a:pPr marL="0" indent="0">
              <a:buNone/>
            </a:pPr>
            <a:endParaRPr lang="en-US" sz="28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Gill Sans Nova" panose="020B0602020104020203" pitchFamily="34" charset="0"/>
              </a:rPr>
              <a:t>Largest silicone roof applicator serving the Rocky Mountain Region</a:t>
            </a:r>
          </a:p>
          <a:p>
            <a:pPr marL="0" indent="0">
              <a:buNone/>
            </a:pPr>
            <a:endParaRPr lang="en-US" sz="28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Gill Sans Nova" panose="020B0602020104020203" pitchFamily="34" charset="0"/>
              </a:rPr>
              <a:t>Only Uniflex Premier Elite Contractor in Rocky Mountain Region</a:t>
            </a:r>
          </a:p>
          <a:p>
            <a:pPr marL="0" indent="0">
              <a:buNone/>
            </a:pPr>
            <a:endParaRPr lang="en-US" sz="28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Gill Sans Nova" panose="020B0602020104020203" pitchFamily="34" charset="0"/>
              </a:rPr>
              <a:t>50% of projects with roofing companies and property managers</a:t>
            </a:r>
          </a:p>
          <a:p>
            <a:pPr marL="0" indent="0">
              <a:buNone/>
            </a:pPr>
            <a:endParaRPr lang="en-US" sz="28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Gill Sans Nova" panose="020B0602020104020203" pitchFamily="34" charset="0"/>
              </a:rPr>
              <a:t>Gaco and Uniflex Specialists. Certified with most other top manufacturers </a:t>
            </a:r>
          </a:p>
          <a:p>
            <a:pPr marL="0" indent="0">
              <a:buNone/>
            </a:pPr>
            <a:endParaRPr lang="en-US" sz="2800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Gill Sans Nova" panose="020B0602020104020203" pitchFamily="34" charset="0"/>
              </a:rPr>
              <a:t>Large crew equipped to handle projects of any scale</a:t>
            </a:r>
          </a:p>
          <a:p>
            <a:pPr marL="0" indent="0">
              <a:buNone/>
            </a:pPr>
            <a:endParaRPr lang="en-US" sz="2800" dirty="0">
              <a:latin typeface="Gill Sans Nova" panose="020B0602020104020203" pitchFamily="34" charset="0"/>
            </a:endParaRPr>
          </a:p>
          <a:p>
            <a:pPr marL="0" indent="0" algn="ctr">
              <a:buNone/>
            </a:pPr>
            <a:r>
              <a:rPr lang="en-US" sz="2800" i="1" u="sng" dirty="0">
                <a:latin typeface="Gill Sans Nova" panose="020B0602020104020203" pitchFamily="34" charset="0"/>
              </a:rPr>
              <a:t>Silicone Experts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31754-AE27-63D6-DC5C-5367725D2CA9}"/>
              </a:ext>
            </a:extLst>
          </p:cNvPr>
          <p:cNvSpPr txBox="1"/>
          <p:nvPr/>
        </p:nvSpPr>
        <p:spPr>
          <a:xfrm>
            <a:off x="836612" y="2504006"/>
            <a:ext cx="6100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Aptos" panose="020B0004020202020204" pitchFamily="34" charset="0"/>
              </a:rPr>
              <a:t>ABOUT PCS</a:t>
            </a:r>
            <a:endParaRPr lang="en-US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48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BBF6A0-FB8B-4110-3116-A0F444A6D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Gill Sans Nova" panose="020B0602020104020203" pitchFamily="34" charset="0"/>
              </a:rPr>
              <a:t>Free inspections</a:t>
            </a:r>
          </a:p>
          <a:p>
            <a:pPr marL="0" indent="0">
              <a:buNone/>
            </a:pPr>
            <a:endParaRPr lang="en-US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Nova" panose="020B0602020104020203" pitchFamily="34" charset="0"/>
              </a:rPr>
              <a:t>Will meet your designated contact on site</a:t>
            </a:r>
          </a:p>
          <a:p>
            <a:pPr marL="0" indent="0">
              <a:buNone/>
            </a:pPr>
            <a:endParaRPr lang="en-US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Nova" panose="020B0602020104020203" pitchFamily="34" charset="0"/>
              </a:rPr>
              <a:t>Turnkey Solutions = Peace of Mind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Nova" panose="020B0602020104020203" pitchFamily="34" charset="0"/>
              </a:rPr>
              <a:t>Conduct pre-inspection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Nova" panose="020B0602020104020203" pitchFamily="34" charset="0"/>
              </a:rPr>
              <a:t>Order and coordinate material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Nova" panose="020B0602020104020203" pitchFamily="34" charset="0"/>
              </a:rPr>
              <a:t>Schedule final inspection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Nova" panose="020B0602020104020203" pitchFamily="34" charset="0"/>
              </a:rPr>
              <a:t>Provide daily progress photos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Gill Sans Nova" panose="020B06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Nova" panose="020B0602020104020203" pitchFamily="34" charset="0"/>
              </a:rPr>
              <a:t>Strictly a coatings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FD99CB-CB1C-CE26-78D1-FBC7DF778B8B}"/>
              </a:ext>
            </a:extLst>
          </p:cNvPr>
          <p:cNvSpPr txBox="1"/>
          <p:nvPr/>
        </p:nvSpPr>
        <p:spPr>
          <a:xfrm>
            <a:off x="836612" y="2485130"/>
            <a:ext cx="6100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Aptos" panose="020B0004020202020204" pitchFamily="34" charset="0"/>
              </a:rPr>
              <a:t>WHY PCS?</a:t>
            </a:r>
            <a:endParaRPr lang="en-US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6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7755EE-7E52-FEA9-482B-E9CFBA7F1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Globally</a:t>
            </a:r>
            <a:endParaRPr lang="en-US" dirty="0"/>
          </a:p>
          <a:p>
            <a:pPr lvl="1"/>
            <a:r>
              <a:rPr lang="en-US" sz="2200" dirty="0"/>
              <a:t>2021 4.2 B USD</a:t>
            </a:r>
          </a:p>
          <a:p>
            <a:pPr lvl="1"/>
            <a:r>
              <a:rPr lang="en-US" sz="2200" dirty="0"/>
              <a:t>2022 4.6B USD</a:t>
            </a:r>
          </a:p>
          <a:p>
            <a:pPr lvl="1"/>
            <a:r>
              <a:rPr lang="en-US" sz="2200" dirty="0"/>
              <a:t>2032 8.3B USD</a:t>
            </a:r>
          </a:p>
          <a:p>
            <a:r>
              <a:rPr lang="en-US" b="1" dirty="0"/>
              <a:t>US Market</a:t>
            </a:r>
            <a:endParaRPr lang="en-US" dirty="0"/>
          </a:p>
          <a:p>
            <a:pPr lvl="1"/>
            <a:r>
              <a:rPr lang="en-US" sz="2200" dirty="0"/>
              <a:t>26% of Global market share </a:t>
            </a:r>
          </a:p>
          <a:p>
            <a:pPr lvl="1"/>
            <a:r>
              <a:rPr lang="en-US" sz="2200" dirty="0"/>
              <a:t>2017-2021 Grew at a CAGR of 7.3% to $1.1B+</a:t>
            </a:r>
          </a:p>
          <a:p>
            <a:pPr lvl="1"/>
            <a:r>
              <a:rPr lang="en-US" sz="2200" dirty="0"/>
              <a:t>2022 $1.4B USD</a:t>
            </a:r>
          </a:p>
          <a:p>
            <a:pPr lvl="1"/>
            <a:r>
              <a:rPr lang="en-US" sz="2200" dirty="0"/>
              <a:t>2032 $2.2B estimated</a:t>
            </a:r>
          </a:p>
          <a:p>
            <a:endParaRPr lang="en-US" dirty="0"/>
          </a:p>
          <a:p>
            <a:r>
              <a:rPr lang="en-US" b="1" dirty="0" err="1"/>
              <a:t>KeyGrowth</a:t>
            </a:r>
            <a:r>
              <a:rPr lang="en-US" b="1" dirty="0"/>
              <a:t> Factors</a:t>
            </a:r>
            <a:endParaRPr lang="en-US" dirty="0"/>
          </a:p>
          <a:p>
            <a:pPr lvl="1"/>
            <a:r>
              <a:rPr lang="en-US" sz="2100"/>
              <a:t>Increase in </a:t>
            </a:r>
            <a:r>
              <a:rPr lang="en-US" sz="2100" dirty="0"/>
              <a:t>Corporate Sustainability Initiatives</a:t>
            </a:r>
          </a:p>
          <a:p>
            <a:pPr lvl="1"/>
            <a:r>
              <a:rPr lang="en-US" sz="2100" dirty="0"/>
              <a:t>Upsurge in the adoption of green building codes</a:t>
            </a:r>
          </a:p>
          <a:p>
            <a:pPr lvl="1"/>
            <a:r>
              <a:rPr lang="en-US" sz="2100" dirty="0"/>
              <a:t>Growing concern towards energy consumption &amp; carbon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E99DE-5381-FE0F-5DD3-65E980D6B1DD}"/>
              </a:ext>
            </a:extLst>
          </p:cNvPr>
          <p:cNvSpPr txBox="1"/>
          <p:nvPr/>
        </p:nvSpPr>
        <p:spPr>
          <a:xfrm>
            <a:off x="257750" y="2997323"/>
            <a:ext cx="6100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FLUID APPLIED MARKET</a:t>
            </a:r>
          </a:p>
        </p:txBody>
      </p:sp>
    </p:spTree>
    <p:extLst>
      <p:ext uri="{BB962C8B-B14F-4D97-AF65-F5344CB8AC3E}">
        <p14:creationId xmlns:p14="http://schemas.microsoft.com/office/powerpoint/2010/main" val="252138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9EAE97-EF7D-9B4B-A856-B3152215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Common Commercial Roofs</a:t>
            </a:r>
          </a:p>
          <a:p>
            <a:pPr marL="0" indent="0" algn="ctr">
              <a:buNone/>
            </a:pPr>
            <a:endParaRPr lang="en-US" dirty="0"/>
          </a:p>
          <a:p>
            <a:pPr lvl="1"/>
            <a:r>
              <a:rPr lang="en-US" dirty="0"/>
              <a:t>Single Ply</a:t>
            </a:r>
          </a:p>
          <a:p>
            <a:pPr lvl="2"/>
            <a:r>
              <a:rPr lang="en-US" dirty="0"/>
              <a:t>EPDM</a:t>
            </a:r>
          </a:p>
          <a:p>
            <a:pPr lvl="2"/>
            <a:r>
              <a:rPr lang="en-US" dirty="0"/>
              <a:t>TPO</a:t>
            </a:r>
          </a:p>
          <a:p>
            <a:pPr lvl="2"/>
            <a:r>
              <a:rPr lang="en-US" dirty="0"/>
              <a:t>PVC</a:t>
            </a:r>
          </a:p>
          <a:p>
            <a:pPr lvl="1"/>
            <a:r>
              <a:rPr lang="en-US" dirty="0"/>
              <a:t>Asphalt</a:t>
            </a:r>
          </a:p>
          <a:p>
            <a:pPr lvl="2"/>
            <a:r>
              <a:rPr lang="en-US" dirty="0"/>
              <a:t>Modified Bitumen</a:t>
            </a:r>
          </a:p>
          <a:p>
            <a:pPr lvl="2"/>
            <a:r>
              <a:rPr lang="en-US" dirty="0"/>
              <a:t>Tar and Gravel</a:t>
            </a:r>
          </a:p>
          <a:p>
            <a:pPr lvl="1"/>
            <a:r>
              <a:rPr lang="en-US" dirty="0"/>
              <a:t>Metal</a:t>
            </a:r>
          </a:p>
          <a:p>
            <a:pPr lvl="2"/>
            <a:r>
              <a:rPr lang="en-US" dirty="0"/>
              <a:t>Standing Seam</a:t>
            </a:r>
          </a:p>
          <a:p>
            <a:pPr lvl="2"/>
            <a:r>
              <a:rPr lang="en-US" dirty="0"/>
              <a:t>Standard Profile</a:t>
            </a:r>
          </a:p>
          <a:p>
            <a:pPr lvl="1"/>
            <a:r>
              <a:rPr lang="en-US" dirty="0"/>
              <a:t>Rock Ballasted</a:t>
            </a:r>
          </a:p>
          <a:p>
            <a:pPr lvl="2"/>
            <a:r>
              <a:rPr lang="en-US" dirty="0"/>
              <a:t>45 mil &amp; 60 mil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B8E4A-98DD-889D-CFE7-3863E399CC4D}"/>
              </a:ext>
            </a:extLst>
          </p:cNvPr>
          <p:cNvSpPr txBox="1"/>
          <p:nvPr/>
        </p:nvSpPr>
        <p:spPr>
          <a:xfrm>
            <a:off x="448977" y="2666632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FLAT ROOF SYSTEMS</a:t>
            </a:r>
          </a:p>
        </p:txBody>
      </p:sp>
      <p:pic>
        <p:nvPicPr>
          <p:cNvPr id="8" name="Picture 7" descr="A person painting a roof&#10;&#10;AI-generated content may be incorrect.">
            <a:extLst>
              <a:ext uri="{FF2B5EF4-FFF2-40B4-BE49-F238E27FC236}">
                <a16:creationId xmlns:a16="http://schemas.microsoft.com/office/drawing/2014/main" id="{648E47AE-27B6-E3B1-1575-779EFBA3C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01" y="1639041"/>
            <a:ext cx="3418147" cy="2563610"/>
          </a:xfrm>
          <a:prstGeom prst="rect">
            <a:avLst/>
          </a:prstGeom>
        </p:spPr>
      </p:pic>
      <p:pic>
        <p:nvPicPr>
          <p:cNvPr id="12" name="Picture 11" descr="A stone path in a field&#10;&#10;AI-generated content may be incorrect.">
            <a:extLst>
              <a:ext uri="{FF2B5EF4-FFF2-40B4-BE49-F238E27FC236}">
                <a16:creationId xmlns:a16="http://schemas.microsoft.com/office/drawing/2014/main" id="{03741549-06BA-96ED-B714-CE98CFA81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950" y="4202651"/>
            <a:ext cx="2552176" cy="26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15DF20-3FFA-27E6-BD0F-1B12A0690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Silicone</a:t>
            </a:r>
          </a:p>
          <a:p>
            <a:pPr lvl="1"/>
            <a:r>
              <a:rPr lang="en-US" sz="2000" dirty="0"/>
              <a:t>One Coat</a:t>
            </a:r>
          </a:p>
          <a:p>
            <a:pPr lvl="1"/>
            <a:r>
              <a:rPr lang="en-US" sz="2000" dirty="0"/>
              <a:t>Non Reinforced</a:t>
            </a:r>
          </a:p>
          <a:p>
            <a:pPr lvl="1"/>
            <a:r>
              <a:rPr lang="en-US" sz="2000" dirty="0"/>
              <a:t>Ponding Water Resistant</a:t>
            </a:r>
          </a:p>
          <a:p>
            <a:pPr lvl="1"/>
            <a:r>
              <a:rPr lang="en-US" sz="2000" dirty="0"/>
              <a:t>Doesn’t lose mil thickness over time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Acrylic</a:t>
            </a:r>
          </a:p>
          <a:p>
            <a:pPr lvl="1"/>
            <a:r>
              <a:rPr lang="en-US" sz="2000" dirty="0"/>
              <a:t>Multi-Coat</a:t>
            </a:r>
          </a:p>
          <a:p>
            <a:pPr lvl="1"/>
            <a:r>
              <a:rPr lang="en-US" sz="2000" dirty="0"/>
              <a:t>Base Coat Required</a:t>
            </a:r>
          </a:p>
          <a:p>
            <a:pPr lvl="1"/>
            <a:r>
              <a:rPr lang="en-US" sz="2000" dirty="0"/>
              <a:t>Used primarily in New Mexico/Nevada</a:t>
            </a:r>
          </a:p>
          <a:p>
            <a:pPr lvl="1"/>
            <a:r>
              <a:rPr lang="en-US" sz="2000" dirty="0"/>
              <a:t>Loses 1-2 mils per 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762E2-7337-0020-979B-6112E662565D}"/>
              </a:ext>
            </a:extLst>
          </p:cNvPr>
          <p:cNvSpPr txBox="1"/>
          <p:nvPr/>
        </p:nvSpPr>
        <p:spPr>
          <a:xfrm>
            <a:off x="588355" y="2396776"/>
            <a:ext cx="6100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b="1" i="0" u="none" strike="noStrike" baseline="0" dirty="0">
                <a:latin typeface="Aptos" panose="020B0004020202020204" pitchFamily="34" charset="0"/>
              </a:rPr>
              <a:t>TECHNOLOGIES</a:t>
            </a:r>
            <a:endParaRPr lang="en-US" b="1" dirty="0">
              <a:latin typeface="Aptos" panose="020B0004020202020204" pitchFamily="34" charset="0"/>
            </a:endParaRPr>
          </a:p>
        </p:txBody>
      </p:sp>
      <p:pic>
        <p:nvPicPr>
          <p:cNvPr id="6" name="Picture 5" descr="A white paint on the road&#10;&#10;AI-generated content may be incorrect.">
            <a:extLst>
              <a:ext uri="{FF2B5EF4-FFF2-40B4-BE49-F238E27FC236}">
                <a16:creationId xmlns:a16="http://schemas.microsoft.com/office/drawing/2014/main" id="{733F5A05-A761-3014-AB37-6BD894DE3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229" y="3656361"/>
            <a:ext cx="2401229" cy="3201639"/>
          </a:xfrm>
          <a:prstGeom prst="rect">
            <a:avLst/>
          </a:prstGeom>
        </p:spPr>
      </p:pic>
      <p:pic>
        <p:nvPicPr>
          <p:cNvPr id="8" name="Picture 7" descr="A person painting a roof&#10;&#10;AI-generated content may be incorrect.">
            <a:extLst>
              <a:ext uri="{FF2B5EF4-FFF2-40B4-BE49-F238E27FC236}">
                <a16:creationId xmlns:a16="http://schemas.microsoft.com/office/drawing/2014/main" id="{FEFBC05E-D6F5-BC41-CCC8-43CEF0E69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87" y="0"/>
            <a:ext cx="3817160" cy="28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D4934-7337-47B1-AFDC-0D1FD3A86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2227" y="904847"/>
            <a:ext cx="7342043" cy="5297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31884-91C9-3FC5-5432-0ECD53A40F80}"/>
              </a:ext>
            </a:extLst>
          </p:cNvPr>
          <p:cNvSpPr txBox="1"/>
          <p:nvPr/>
        </p:nvSpPr>
        <p:spPr>
          <a:xfrm>
            <a:off x="805509" y="2935078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Aptos" panose="020B0004020202020204" pitchFamily="34" charset="0"/>
              </a:rPr>
              <a:t>PRODUCT</a:t>
            </a:r>
            <a:endParaRPr lang="en-US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16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81EBB8-E045-F9A5-838B-5DF551F61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992" y="932597"/>
            <a:ext cx="5989585" cy="3273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5224F-E5FF-A97E-D577-518BB370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44620"/>
            <a:ext cx="2637570" cy="1922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0BE33-C953-74AF-C397-73EECF21FE95}"/>
              </a:ext>
            </a:extLst>
          </p:cNvPr>
          <p:cNvSpPr txBox="1"/>
          <p:nvPr/>
        </p:nvSpPr>
        <p:spPr>
          <a:xfrm>
            <a:off x="797121" y="2569520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Aptos" panose="020B0004020202020204" pitchFamily="34" charset="0"/>
              </a:rPr>
              <a:t>SEALANTS</a:t>
            </a:r>
            <a:endParaRPr lang="en-US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34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560E46-FD96-19EA-B9F2-741FF89F35EE}"/>
              </a:ext>
            </a:extLst>
          </p:cNvPr>
          <p:cNvSpPr txBox="1"/>
          <p:nvPr/>
        </p:nvSpPr>
        <p:spPr>
          <a:xfrm>
            <a:off x="726696" y="2688563"/>
            <a:ext cx="6100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Aptos" panose="020B0004020202020204" pitchFamily="34" charset="0"/>
              </a:rPr>
              <a:t>FOAM + COAT</a:t>
            </a:r>
            <a:endParaRPr lang="en-US" b="1" dirty="0"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52BEE-D30F-98B6-ABE3-BEC8F43D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8" y="4158019"/>
            <a:ext cx="4066001" cy="25659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27D14-4A08-D0F3-D561-372672F0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2178" y="780393"/>
            <a:ext cx="7929016" cy="5297213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Spray Foam</a:t>
            </a:r>
          </a:p>
          <a:p>
            <a:pPr lvl="1"/>
            <a:r>
              <a:rPr lang="en-US" dirty="0"/>
              <a:t>Application</a:t>
            </a:r>
          </a:p>
          <a:p>
            <a:pPr lvl="2"/>
            <a:r>
              <a:rPr lang="en-US" dirty="0"/>
              <a:t>1 ½ inch of closed cell foam</a:t>
            </a:r>
          </a:p>
          <a:p>
            <a:pPr lvl="2"/>
            <a:r>
              <a:rPr lang="en-US" dirty="0"/>
              <a:t>Silicone top coating</a:t>
            </a:r>
          </a:p>
          <a:p>
            <a:pPr lvl="3"/>
            <a:r>
              <a:rPr lang="en-US" dirty="0"/>
              <a:t>Makes foam UV stable</a:t>
            </a:r>
          </a:p>
          <a:p>
            <a:pPr lvl="3"/>
            <a:r>
              <a:rPr lang="en-US" dirty="0"/>
              <a:t>Withstand permanent ponding water</a:t>
            </a:r>
          </a:p>
          <a:p>
            <a:pPr lvl="1"/>
            <a:r>
              <a:rPr lang="en-US" dirty="0"/>
              <a:t>Ideal for tar and gravel roof systems</a:t>
            </a:r>
          </a:p>
          <a:p>
            <a:pPr lvl="1"/>
            <a:r>
              <a:rPr lang="en-US" dirty="0"/>
              <a:t>Can be applied to all roofing systems</a:t>
            </a:r>
          </a:p>
          <a:p>
            <a:pPr lvl="2"/>
            <a:r>
              <a:rPr lang="en-US" dirty="0"/>
              <a:t>Adds R-value</a:t>
            </a:r>
          </a:p>
        </p:txBody>
      </p:sp>
    </p:spTree>
    <p:extLst>
      <p:ext uri="{BB962C8B-B14F-4D97-AF65-F5344CB8AC3E}">
        <p14:creationId xmlns:p14="http://schemas.microsoft.com/office/powerpoint/2010/main" val="746093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CS Uniflex Training PPT Template" id="{2A9B6553-EBDF-45C6-BE50-1CE0897682BD}" vid="{03005801-D1AD-4D4B-BD23-9D569B34AE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 Uniflex Training PPT Template</Template>
  <TotalTime>7</TotalTime>
  <Words>292</Words>
  <Application>Microsoft Office PowerPoint</Application>
  <PresentationFormat>Widescreen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Gill Sans Nova</vt:lpstr>
      <vt:lpstr>Wingdings</vt:lpstr>
      <vt:lpstr>Office Theme</vt:lpstr>
      <vt:lpstr>Liquid Applied Roof Coatings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Winger</dc:creator>
  <cp:lastModifiedBy>Mark Burcham</cp:lastModifiedBy>
  <cp:revision>1</cp:revision>
  <dcterms:created xsi:type="dcterms:W3CDTF">2025-08-08T16:29:55Z</dcterms:created>
  <dcterms:modified xsi:type="dcterms:W3CDTF">2025-09-26T17:21:24Z</dcterms:modified>
</cp:coreProperties>
</file>